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63" r:id="rId2"/>
    <p:sldId id="259" r:id="rId3"/>
    <p:sldId id="256" r:id="rId4"/>
    <p:sldId id="258" r:id="rId5"/>
    <p:sldId id="257" r:id="rId6"/>
    <p:sldId id="265" r:id="rId7"/>
    <p:sldId id="261" r:id="rId8"/>
    <p:sldId id="262" r:id="rId9"/>
    <p:sldId id="267" r:id="rId10"/>
    <p:sldId id="264" r:id="rId11"/>
    <p:sldId id="268" r:id="rId12"/>
  </p:sldIdLst>
  <p:sldSz cx="9144000" cy="6858000" type="screen4x3"/>
  <p:notesSz cx="7099300" cy="1023461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944" y="-7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2E96E-CE26-42AA-A87C-A32AD3F82A3C}" type="datetimeFigureOut">
              <a:rPr lang="de-DE" smtClean="0"/>
              <a:pPr/>
              <a:t>27.03.2017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CCE8C-9128-4FAC-B629-B0939942B30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2E96E-CE26-42AA-A87C-A32AD3F82A3C}" type="datetimeFigureOut">
              <a:rPr lang="de-DE" smtClean="0"/>
              <a:pPr/>
              <a:t>27.03.2017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CCE8C-9128-4FAC-B629-B0939942B30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2E96E-CE26-42AA-A87C-A32AD3F82A3C}" type="datetimeFigureOut">
              <a:rPr lang="de-DE" smtClean="0"/>
              <a:pPr/>
              <a:t>27.03.2017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CCE8C-9128-4FAC-B629-B0939942B30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2E96E-CE26-42AA-A87C-A32AD3F82A3C}" type="datetimeFigureOut">
              <a:rPr lang="de-DE" smtClean="0"/>
              <a:pPr/>
              <a:t>27.03.2017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CCE8C-9128-4FAC-B629-B0939942B30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2E96E-CE26-42AA-A87C-A32AD3F82A3C}" type="datetimeFigureOut">
              <a:rPr lang="de-DE" smtClean="0"/>
              <a:pPr/>
              <a:t>27.03.2017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CCE8C-9128-4FAC-B629-B0939942B30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2E96E-CE26-42AA-A87C-A32AD3F82A3C}" type="datetimeFigureOut">
              <a:rPr lang="de-DE" smtClean="0"/>
              <a:pPr/>
              <a:t>27.03.2017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CCE8C-9128-4FAC-B629-B0939942B30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2E96E-CE26-42AA-A87C-A32AD3F82A3C}" type="datetimeFigureOut">
              <a:rPr lang="de-DE" smtClean="0"/>
              <a:pPr/>
              <a:t>27.03.2017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CCE8C-9128-4FAC-B629-B0939942B30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2E96E-CE26-42AA-A87C-A32AD3F82A3C}" type="datetimeFigureOut">
              <a:rPr lang="de-DE" smtClean="0"/>
              <a:pPr/>
              <a:t>27.03.2017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CCE8C-9128-4FAC-B629-B0939942B30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2E96E-CE26-42AA-A87C-A32AD3F82A3C}" type="datetimeFigureOut">
              <a:rPr lang="de-DE" smtClean="0"/>
              <a:pPr/>
              <a:t>27.03.2017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CCE8C-9128-4FAC-B629-B0939942B30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2E96E-CE26-42AA-A87C-A32AD3F82A3C}" type="datetimeFigureOut">
              <a:rPr lang="de-DE" smtClean="0"/>
              <a:pPr/>
              <a:t>27.03.2017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CCE8C-9128-4FAC-B629-B0939942B30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2E96E-CE26-42AA-A87C-A32AD3F82A3C}" type="datetimeFigureOut">
              <a:rPr lang="de-DE" smtClean="0"/>
              <a:pPr/>
              <a:t>27.03.2017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CCE8C-9128-4FAC-B629-B0939942B30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72E96E-CE26-42AA-A87C-A32AD3F82A3C}" type="datetimeFigureOut">
              <a:rPr lang="de-DE" smtClean="0"/>
              <a:pPr/>
              <a:t>27.03.2017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0CCE8C-9128-4FAC-B629-B0939942B30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pieren 8"/>
          <p:cNvGrpSpPr/>
          <p:nvPr/>
        </p:nvGrpSpPr>
        <p:grpSpPr>
          <a:xfrm>
            <a:off x="1259632" y="1279184"/>
            <a:ext cx="6624736" cy="4299633"/>
            <a:chOff x="899592" y="473712"/>
            <a:chExt cx="6624736" cy="4299633"/>
          </a:xfrm>
        </p:grpSpPr>
        <p:pic>
          <p:nvPicPr>
            <p:cNvPr id="2" name="Grafik 1" descr="Logo Buero4_rgb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72199" y="3971505"/>
              <a:ext cx="1152129" cy="753639"/>
            </a:xfrm>
            <a:prstGeom prst="rect">
              <a:avLst/>
            </a:prstGeom>
          </p:spPr>
        </p:pic>
        <p:sp>
          <p:nvSpPr>
            <p:cNvPr id="3" name="Textfeld 2"/>
            <p:cNvSpPr txBox="1"/>
            <p:nvPr/>
          </p:nvSpPr>
          <p:spPr>
            <a:xfrm>
              <a:off x="899592" y="548680"/>
              <a:ext cx="5400600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i="1" dirty="0" smtClean="0"/>
                <a:t>Präsentation Planung</a:t>
              </a:r>
              <a:endParaRPr lang="de-DE" i="1" dirty="0" smtClean="0"/>
            </a:p>
            <a:p>
              <a:r>
                <a:rPr lang="de-DE" b="1" dirty="0" smtClean="0"/>
                <a:t>Neubau </a:t>
              </a:r>
              <a:r>
                <a:rPr lang="de-DE" b="1" dirty="0" smtClean="0"/>
                <a:t>Mehrzweckgebäude</a:t>
              </a:r>
              <a:r>
                <a:rPr lang="de-DE" b="1" dirty="0" smtClean="0"/>
                <a:t> </a:t>
              </a:r>
              <a:r>
                <a:rPr lang="de-DE" b="1" dirty="0" smtClean="0"/>
                <a:t>Bildungshaus </a:t>
              </a:r>
              <a:r>
                <a:rPr lang="de-DE" b="1" dirty="0" err="1" smtClean="0"/>
                <a:t>Weerth</a:t>
              </a:r>
              <a:r>
                <a:rPr lang="de-DE" b="1" dirty="0" smtClean="0"/>
                <a:t>-Schule</a:t>
              </a:r>
            </a:p>
            <a:p>
              <a:r>
                <a:rPr lang="de-DE" dirty="0" smtClean="0"/>
                <a:t>Ausschuss für Tiefbau und Immobilienmanagement</a:t>
              </a:r>
              <a:endParaRPr lang="de-DE" dirty="0" smtClean="0"/>
            </a:p>
            <a:p>
              <a:r>
                <a:rPr lang="de-DE" dirty="0" smtClean="0"/>
                <a:t>Am 28. März 2017</a:t>
              </a:r>
              <a:endParaRPr lang="de-DE" dirty="0"/>
            </a:p>
          </p:txBody>
        </p:sp>
        <p:sp>
          <p:nvSpPr>
            <p:cNvPr id="4" name="Textfeld 3"/>
            <p:cNvSpPr txBox="1"/>
            <p:nvPr/>
          </p:nvSpPr>
          <p:spPr>
            <a:xfrm>
              <a:off x="899592" y="1940639"/>
              <a:ext cx="4392488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de-DE" i="1" dirty="0" smtClean="0"/>
            </a:p>
            <a:p>
              <a:r>
                <a:rPr lang="de-DE" i="1" dirty="0" smtClean="0"/>
                <a:t>Bauherr</a:t>
              </a:r>
              <a:r>
                <a:rPr lang="de-DE" i="1" dirty="0" smtClean="0"/>
                <a:t>:</a:t>
              </a:r>
            </a:p>
            <a:p>
              <a:r>
                <a:rPr lang="de-DE" b="1" dirty="0" smtClean="0"/>
                <a:t>Stadt Detmold, Fachbereich 5, Tiefbau und Immobilienmanagement</a:t>
              </a:r>
              <a:r>
                <a:rPr lang="de-DE" dirty="0" smtClean="0"/>
                <a:t>,</a:t>
              </a:r>
            </a:p>
            <a:p>
              <a:r>
                <a:rPr lang="de-DE" dirty="0" err="1" smtClean="0"/>
                <a:t>Rosental</a:t>
              </a:r>
              <a:r>
                <a:rPr lang="de-DE" dirty="0" smtClean="0"/>
                <a:t> 21, 32756 Detmold</a:t>
              </a:r>
              <a:endParaRPr lang="de-DE" dirty="0"/>
            </a:p>
          </p:txBody>
        </p:sp>
        <p:sp>
          <p:nvSpPr>
            <p:cNvPr id="5" name="Textfeld 4"/>
            <p:cNvSpPr txBox="1"/>
            <p:nvPr/>
          </p:nvSpPr>
          <p:spPr>
            <a:xfrm>
              <a:off x="899592" y="3573016"/>
              <a:ext cx="424847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i="1" dirty="0" smtClean="0"/>
                <a:t>Planung:</a:t>
              </a:r>
            </a:p>
            <a:p>
              <a:r>
                <a:rPr lang="de-DE" b="1" dirty="0" smtClean="0"/>
                <a:t>Büro4 </a:t>
              </a:r>
              <a:r>
                <a:rPr lang="de-DE" b="1" dirty="0" err="1" smtClean="0"/>
                <a:t>GbR</a:t>
              </a:r>
              <a:endParaRPr lang="de-DE" b="1" dirty="0" smtClean="0"/>
            </a:p>
            <a:p>
              <a:r>
                <a:rPr lang="de-DE" b="1" dirty="0" smtClean="0"/>
                <a:t>Architektur  |  Innenarchitektur</a:t>
              </a:r>
            </a:p>
            <a:p>
              <a:r>
                <a:rPr lang="de-DE" dirty="0" smtClean="0"/>
                <a:t>Unter der </a:t>
              </a:r>
              <a:r>
                <a:rPr lang="de-DE" dirty="0" err="1" smtClean="0"/>
                <a:t>Wehme</a:t>
              </a:r>
              <a:r>
                <a:rPr lang="de-DE" dirty="0" smtClean="0"/>
                <a:t> 13, 32756 Detmold</a:t>
              </a:r>
            </a:p>
          </p:txBody>
        </p:sp>
        <p:pic>
          <p:nvPicPr>
            <p:cNvPr id="6" name="Grafik 5" descr="COA_Detmold.svg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04700" y="2263488"/>
              <a:ext cx="832946" cy="1046063"/>
            </a:xfrm>
            <a:prstGeom prst="rect">
              <a:avLst/>
            </a:prstGeom>
          </p:spPr>
        </p:pic>
        <p:pic>
          <p:nvPicPr>
            <p:cNvPr id="7" name="Grafik 6" descr="weerthschule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49702" y="473712"/>
              <a:ext cx="1174626" cy="1158535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 descr="Büro4 Logo sw Outline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00811" y="6309320"/>
            <a:ext cx="924837" cy="576064"/>
          </a:xfrm>
          <a:prstGeom prst="rect">
            <a:avLst/>
          </a:prstGeom>
        </p:spPr>
      </p:pic>
      <p:sp>
        <p:nvSpPr>
          <p:cNvPr id="3" name="Textfeld 2"/>
          <p:cNvSpPr txBox="1"/>
          <p:nvPr/>
        </p:nvSpPr>
        <p:spPr>
          <a:xfrm>
            <a:off x="35496" y="6423719"/>
            <a:ext cx="55446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>
                <a:latin typeface="ITCOfficinaSans LT Book" pitchFamily="2" charset="0"/>
              </a:rPr>
              <a:t>Neubau </a:t>
            </a:r>
            <a:r>
              <a:rPr lang="de-DE" sz="1200" dirty="0" smtClean="0">
                <a:latin typeface="ITCOfficinaSans LT Book" pitchFamily="2" charset="0"/>
              </a:rPr>
              <a:t>Mehrzweckgebäude</a:t>
            </a:r>
            <a:r>
              <a:rPr lang="de-DE" sz="1200" dirty="0" smtClean="0">
                <a:latin typeface="ITCOfficinaSans LT Book" pitchFamily="2" charset="0"/>
              </a:rPr>
              <a:t> </a:t>
            </a:r>
            <a:r>
              <a:rPr lang="de-DE" sz="1200" dirty="0" smtClean="0">
                <a:latin typeface="ITCOfficinaSans LT Book" pitchFamily="2" charset="0"/>
              </a:rPr>
              <a:t>Bildungshaus </a:t>
            </a:r>
            <a:r>
              <a:rPr lang="de-DE" sz="1200" dirty="0" err="1" smtClean="0">
                <a:latin typeface="ITCOfficinaSans LT Book" pitchFamily="2" charset="0"/>
              </a:rPr>
              <a:t>Weerth</a:t>
            </a:r>
            <a:r>
              <a:rPr lang="de-DE" sz="1200" dirty="0" smtClean="0">
                <a:latin typeface="ITCOfficinaSans LT Book" pitchFamily="2" charset="0"/>
              </a:rPr>
              <a:t>-Schule – Präsentation </a:t>
            </a:r>
            <a:r>
              <a:rPr lang="de-DE" sz="1200" dirty="0" smtClean="0">
                <a:latin typeface="ITCOfficinaSans LT Book" pitchFamily="2" charset="0"/>
              </a:rPr>
              <a:t>Planung</a:t>
            </a:r>
            <a:endParaRPr lang="de-DE" sz="1200" dirty="0" smtClean="0">
              <a:latin typeface="ITCOfficinaSans LT Book" pitchFamily="2" charset="0"/>
            </a:endParaRPr>
          </a:p>
          <a:p>
            <a:r>
              <a:rPr lang="de-DE" sz="1200" dirty="0" smtClean="0">
                <a:latin typeface="ITCOfficinaSans LT Book" pitchFamily="2" charset="0"/>
              </a:rPr>
              <a:t>Bauherr: Stadt Detmold</a:t>
            </a:r>
            <a:endParaRPr lang="de-DE" sz="1200" dirty="0">
              <a:latin typeface="ITCOfficinaSans LT Book" pitchFamily="2" charset="0"/>
            </a:endParaRPr>
          </a:p>
        </p:txBody>
      </p:sp>
      <p:pic>
        <p:nvPicPr>
          <p:cNvPr id="4" name="Grafik 3" descr="b-plan01-30-09_03-page-001 -Ausschnit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9619" y="188640"/>
            <a:ext cx="5678525" cy="6120680"/>
          </a:xfrm>
          <a:prstGeom prst="rect">
            <a:avLst/>
          </a:prstGeom>
        </p:spPr>
      </p:pic>
      <p:sp>
        <p:nvSpPr>
          <p:cNvPr id="12" name="Textfeld 11"/>
          <p:cNvSpPr txBox="1"/>
          <p:nvPr/>
        </p:nvSpPr>
        <p:spPr>
          <a:xfrm>
            <a:off x="5940152" y="188640"/>
            <a:ext cx="3168352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smtClean="0"/>
              <a:t>Bebauungsplan 01-30/09 „Lemgoer Tor“</a:t>
            </a:r>
          </a:p>
          <a:p>
            <a:r>
              <a:rPr lang="de-DE" sz="1200" dirty="0" smtClean="0"/>
              <a:t>Relevante Festsetzungen:</a:t>
            </a:r>
          </a:p>
          <a:p>
            <a:r>
              <a:rPr lang="de-DE" sz="1200" u="sng" dirty="0" smtClean="0"/>
              <a:t>GRZ (Grundflächenzahl):</a:t>
            </a:r>
          </a:p>
          <a:p>
            <a:pPr lvl="1"/>
            <a:r>
              <a:rPr lang="de-DE" sz="1200" dirty="0" smtClean="0"/>
              <a:t>Festgesetzt: </a:t>
            </a:r>
            <a:r>
              <a:rPr lang="de-DE" sz="1200" dirty="0" smtClean="0"/>
              <a:t>0,4</a:t>
            </a:r>
          </a:p>
          <a:p>
            <a:pPr lvl="1"/>
            <a:endParaRPr lang="de-DE" sz="1200" dirty="0" smtClean="0"/>
          </a:p>
          <a:p>
            <a:pPr lvl="1"/>
            <a:r>
              <a:rPr lang="de-DE" sz="1200" dirty="0" smtClean="0"/>
              <a:t>Überbaute </a:t>
            </a:r>
            <a:r>
              <a:rPr lang="de-DE" sz="1200" dirty="0" smtClean="0"/>
              <a:t>Fläche:</a:t>
            </a:r>
          </a:p>
          <a:p>
            <a:pPr lvl="1" algn="r"/>
            <a:r>
              <a:rPr lang="de-DE" sz="1200" dirty="0" smtClean="0"/>
              <a:t>Neubau 	386,70m²</a:t>
            </a:r>
          </a:p>
          <a:p>
            <a:pPr lvl="1" algn="r"/>
            <a:r>
              <a:rPr lang="de-DE" sz="1200" dirty="0" smtClean="0"/>
              <a:t>Sporthalle 	896,59m²</a:t>
            </a:r>
          </a:p>
          <a:p>
            <a:pPr lvl="1" algn="r"/>
            <a:r>
              <a:rPr lang="de-DE" sz="1200" dirty="0" smtClean="0"/>
              <a:t> Garage 	32,20m²</a:t>
            </a:r>
          </a:p>
          <a:p>
            <a:pPr lvl="1" algn="r"/>
            <a:r>
              <a:rPr lang="de-DE" sz="1200" dirty="0" smtClean="0"/>
              <a:t>Summe 	1.315,49m²</a:t>
            </a:r>
          </a:p>
          <a:p>
            <a:pPr lvl="1"/>
            <a:endParaRPr lang="de-DE" sz="1200" dirty="0" smtClean="0"/>
          </a:p>
          <a:p>
            <a:pPr lvl="1" algn="r"/>
            <a:r>
              <a:rPr lang="de-DE" sz="1200" dirty="0" smtClean="0"/>
              <a:t>Relevante </a:t>
            </a:r>
            <a:r>
              <a:rPr lang="de-DE" sz="1200" dirty="0" smtClean="0"/>
              <a:t>Grundstücksfläche </a:t>
            </a:r>
            <a:r>
              <a:rPr lang="de-DE" sz="1200" dirty="0" smtClean="0"/>
              <a:t>3.500m²</a:t>
            </a:r>
          </a:p>
          <a:p>
            <a:pPr lvl="1" algn="r"/>
            <a:r>
              <a:rPr lang="de-DE" sz="1200" dirty="0" smtClean="0"/>
              <a:t>3.500m²/1.315,49=</a:t>
            </a:r>
            <a:r>
              <a:rPr lang="de-DE" sz="1200" b="1" dirty="0" smtClean="0"/>
              <a:t>0,38</a:t>
            </a:r>
            <a:r>
              <a:rPr lang="de-DE" sz="1200" dirty="0" smtClean="0"/>
              <a:t> </a:t>
            </a:r>
            <a:r>
              <a:rPr lang="de-DE" sz="1200" dirty="0" smtClean="0"/>
              <a:t>=&gt; erfüllt!</a:t>
            </a:r>
          </a:p>
          <a:p>
            <a:endParaRPr lang="de-DE" sz="1200" u="sng" dirty="0" smtClean="0"/>
          </a:p>
          <a:p>
            <a:r>
              <a:rPr lang="de-DE" sz="1200" u="sng" dirty="0" smtClean="0"/>
              <a:t>Baulinien </a:t>
            </a:r>
            <a:r>
              <a:rPr lang="de-DE" sz="1200" u="sng" dirty="0" smtClean="0"/>
              <a:t>(siehe Plan):</a:t>
            </a:r>
          </a:p>
          <a:p>
            <a:pPr lvl="1"/>
            <a:r>
              <a:rPr lang="de-DE" sz="1200" dirty="0" smtClean="0"/>
              <a:t>Eingehalten!</a:t>
            </a:r>
          </a:p>
          <a:p>
            <a:r>
              <a:rPr lang="de-DE" sz="1200" u="sng" dirty="0" err="1" smtClean="0"/>
              <a:t>Dachform</a:t>
            </a:r>
            <a:r>
              <a:rPr lang="de-DE" sz="1200" u="sng" dirty="0" smtClean="0"/>
              <a:t>:</a:t>
            </a:r>
          </a:p>
          <a:p>
            <a:pPr lvl="1"/>
            <a:r>
              <a:rPr lang="de-DE" sz="1200" dirty="0" smtClean="0"/>
              <a:t>Nicht festgesetzt!</a:t>
            </a:r>
          </a:p>
          <a:p>
            <a:r>
              <a:rPr lang="de-DE" sz="1200" u="sng" dirty="0" smtClean="0"/>
              <a:t>Traufhöhe:</a:t>
            </a:r>
          </a:p>
          <a:p>
            <a:pPr lvl="1"/>
            <a:r>
              <a:rPr lang="de-DE" sz="1200" dirty="0" smtClean="0"/>
              <a:t>Festgesetzt TH 7,50m =&gt; eingehalten!</a:t>
            </a:r>
            <a:endParaRPr lang="de-DE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 descr="Büro4 Logo sw Outline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00811" y="6309320"/>
            <a:ext cx="924837" cy="576064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>
            <a:off x="35496" y="6423719"/>
            <a:ext cx="5904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>
                <a:latin typeface="ITCOfficinaSans LT Book" pitchFamily="2" charset="0"/>
              </a:rPr>
              <a:t>Neubau </a:t>
            </a:r>
            <a:r>
              <a:rPr lang="de-DE" sz="1200" dirty="0" smtClean="0">
                <a:latin typeface="ITCOfficinaSans LT Book" pitchFamily="2" charset="0"/>
              </a:rPr>
              <a:t>Mehrzweckgebäude</a:t>
            </a:r>
            <a:r>
              <a:rPr lang="de-DE" sz="1200" dirty="0" smtClean="0">
                <a:latin typeface="ITCOfficinaSans LT Book" pitchFamily="2" charset="0"/>
              </a:rPr>
              <a:t> </a:t>
            </a:r>
            <a:r>
              <a:rPr lang="de-DE" sz="1200" dirty="0" smtClean="0">
                <a:latin typeface="ITCOfficinaSans LT Book" pitchFamily="2" charset="0"/>
              </a:rPr>
              <a:t>Bildungshaus </a:t>
            </a:r>
            <a:r>
              <a:rPr lang="de-DE" sz="1200" dirty="0" err="1" smtClean="0">
                <a:latin typeface="ITCOfficinaSans LT Book" pitchFamily="2" charset="0"/>
              </a:rPr>
              <a:t>Weerth</a:t>
            </a:r>
            <a:r>
              <a:rPr lang="de-DE" sz="1200" dirty="0" smtClean="0">
                <a:latin typeface="ITCOfficinaSans LT Book" pitchFamily="2" charset="0"/>
              </a:rPr>
              <a:t>-Schule – Präsentation </a:t>
            </a:r>
            <a:r>
              <a:rPr lang="de-DE" sz="1200" dirty="0" smtClean="0">
                <a:latin typeface="ITCOfficinaSans LT Book" pitchFamily="2" charset="0"/>
              </a:rPr>
              <a:t>Planung</a:t>
            </a:r>
            <a:endParaRPr lang="de-DE" sz="1200" dirty="0" smtClean="0">
              <a:latin typeface="ITCOfficinaSans LT Book" pitchFamily="2" charset="0"/>
            </a:endParaRPr>
          </a:p>
          <a:p>
            <a:r>
              <a:rPr lang="de-DE" sz="1200" dirty="0" smtClean="0">
                <a:latin typeface="ITCOfficinaSans LT Book" pitchFamily="2" charset="0"/>
              </a:rPr>
              <a:t>Bauherr: Stadt Detmold</a:t>
            </a:r>
            <a:endParaRPr lang="de-DE" sz="1200" dirty="0">
              <a:latin typeface="ITCOfficinaSans LT Book" pitchFamily="2" charset="0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4932040" y="5157192"/>
            <a:ext cx="4032448" cy="864096"/>
          </a:xfrm>
          <a:prstGeom prst="rect">
            <a:avLst/>
          </a:prstGeom>
          <a:noFill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de-DE" sz="1200" dirty="0" smtClean="0"/>
              <a:t>Erhaltung des Baumbestandes, soweit möglich</a:t>
            </a:r>
          </a:p>
          <a:p>
            <a:pPr>
              <a:buFont typeface="Arial" pitchFamily="34" charset="0"/>
              <a:buChar char="•"/>
            </a:pPr>
            <a:r>
              <a:rPr lang="de-DE" sz="1200" dirty="0" smtClean="0"/>
              <a:t>Verkleinerung des Schulhofs nur in unvermeidlichem Umfang</a:t>
            </a:r>
          </a:p>
          <a:p>
            <a:pPr>
              <a:buFont typeface="Arial" pitchFamily="34" charset="0"/>
              <a:buChar char="•"/>
            </a:pPr>
            <a:r>
              <a:rPr lang="de-DE" sz="1200" dirty="0" smtClean="0"/>
              <a:t>Gliederung und </a:t>
            </a:r>
            <a:r>
              <a:rPr lang="de-DE" sz="1200" dirty="0" err="1" smtClean="0"/>
              <a:t>Rhythmisierung</a:t>
            </a:r>
            <a:r>
              <a:rPr lang="de-DE" sz="1200" dirty="0" smtClean="0"/>
              <a:t> der Fassade </a:t>
            </a:r>
          </a:p>
          <a:p>
            <a:pPr>
              <a:buFont typeface="Arial" pitchFamily="34" charset="0"/>
              <a:buChar char="•"/>
            </a:pPr>
            <a:r>
              <a:rPr lang="de-DE" sz="1200" dirty="0" smtClean="0"/>
              <a:t>Gliederung der Dachlandschaft durch Höhensprung</a:t>
            </a:r>
            <a:endParaRPr lang="de-DE" sz="1200" dirty="0"/>
          </a:p>
        </p:txBody>
      </p:sp>
      <p:pic>
        <p:nvPicPr>
          <p:cNvPr id="10" name="Grafik 9" descr="lageplan-page-00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496" y="0"/>
            <a:ext cx="4723974" cy="63813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/>
          <p:cNvSpPr txBox="1"/>
          <p:nvPr/>
        </p:nvSpPr>
        <p:spPr>
          <a:xfrm>
            <a:off x="35496" y="6423719"/>
            <a:ext cx="5904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>
                <a:latin typeface="ITCOfficinaSans LT Book" pitchFamily="2" charset="0"/>
              </a:rPr>
              <a:t>Neubau </a:t>
            </a:r>
            <a:r>
              <a:rPr lang="de-DE" sz="1200" dirty="0" smtClean="0">
                <a:latin typeface="ITCOfficinaSans LT Book" pitchFamily="2" charset="0"/>
              </a:rPr>
              <a:t>Mehrzweckgebäude</a:t>
            </a:r>
            <a:r>
              <a:rPr lang="de-DE" sz="1200" dirty="0" smtClean="0">
                <a:latin typeface="ITCOfficinaSans LT Book" pitchFamily="2" charset="0"/>
              </a:rPr>
              <a:t> </a:t>
            </a:r>
            <a:r>
              <a:rPr lang="de-DE" sz="1200" dirty="0" smtClean="0">
                <a:latin typeface="ITCOfficinaSans LT Book" pitchFamily="2" charset="0"/>
              </a:rPr>
              <a:t>Bildungshaus </a:t>
            </a:r>
            <a:r>
              <a:rPr lang="de-DE" sz="1200" dirty="0" err="1" smtClean="0">
                <a:latin typeface="ITCOfficinaSans LT Book" pitchFamily="2" charset="0"/>
              </a:rPr>
              <a:t>Weerth</a:t>
            </a:r>
            <a:r>
              <a:rPr lang="de-DE" sz="1200" dirty="0" smtClean="0">
                <a:latin typeface="ITCOfficinaSans LT Book" pitchFamily="2" charset="0"/>
              </a:rPr>
              <a:t>-Schule – Präsentation </a:t>
            </a:r>
            <a:r>
              <a:rPr lang="de-DE" sz="1200" dirty="0" smtClean="0">
                <a:latin typeface="ITCOfficinaSans LT Book" pitchFamily="2" charset="0"/>
              </a:rPr>
              <a:t>Planung</a:t>
            </a:r>
            <a:endParaRPr lang="de-DE" sz="1200" dirty="0" smtClean="0">
              <a:latin typeface="ITCOfficinaSans LT Book" pitchFamily="2" charset="0"/>
            </a:endParaRPr>
          </a:p>
          <a:p>
            <a:r>
              <a:rPr lang="de-DE" sz="1200" dirty="0" smtClean="0">
                <a:latin typeface="ITCOfficinaSans LT Book" pitchFamily="2" charset="0"/>
              </a:rPr>
              <a:t>Bauherr: Stadt Detmold</a:t>
            </a:r>
            <a:endParaRPr lang="de-DE" sz="1200" dirty="0">
              <a:latin typeface="ITCOfficinaSans LT Book" pitchFamily="2" charset="0"/>
            </a:endParaRPr>
          </a:p>
        </p:txBody>
      </p:sp>
      <p:pic>
        <p:nvPicPr>
          <p:cNvPr id="5" name="Grafik 4" descr="grundriss-page-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27384"/>
            <a:ext cx="9144000" cy="6469777"/>
          </a:xfrm>
          <a:prstGeom prst="rect">
            <a:avLst/>
          </a:prstGeom>
        </p:spPr>
      </p:pic>
      <p:pic>
        <p:nvPicPr>
          <p:cNvPr id="2" name="Grafik 1" descr="Büro4 Logo sw Outline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00811" y="6309320"/>
            <a:ext cx="924837" cy="5760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 descr="Büro4 Logo sw Outline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00811" y="6309320"/>
            <a:ext cx="924837" cy="576064"/>
          </a:xfrm>
          <a:prstGeom prst="rect">
            <a:avLst/>
          </a:prstGeom>
        </p:spPr>
      </p:pic>
      <p:sp>
        <p:nvSpPr>
          <p:cNvPr id="3" name="Textfeld 2"/>
          <p:cNvSpPr txBox="1"/>
          <p:nvPr/>
        </p:nvSpPr>
        <p:spPr>
          <a:xfrm>
            <a:off x="35496" y="6423719"/>
            <a:ext cx="5760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>
                <a:latin typeface="ITCOfficinaSans LT Book" pitchFamily="2" charset="0"/>
              </a:rPr>
              <a:t>Neubau </a:t>
            </a:r>
            <a:r>
              <a:rPr lang="de-DE" sz="1200" dirty="0" smtClean="0">
                <a:latin typeface="ITCOfficinaSans LT Book" pitchFamily="2" charset="0"/>
              </a:rPr>
              <a:t>Mehrzweckgebäude</a:t>
            </a:r>
            <a:r>
              <a:rPr lang="de-DE" sz="1200" dirty="0" smtClean="0">
                <a:latin typeface="ITCOfficinaSans LT Book" pitchFamily="2" charset="0"/>
              </a:rPr>
              <a:t> </a:t>
            </a:r>
            <a:r>
              <a:rPr lang="de-DE" sz="1200" dirty="0" smtClean="0">
                <a:latin typeface="ITCOfficinaSans LT Book" pitchFamily="2" charset="0"/>
              </a:rPr>
              <a:t>Bildungshaus </a:t>
            </a:r>
            <a:r>
              <a:rPr lang="de-DE" sz="1200" dirty="0" err="1" smtClean="0">
                <a:latin typeface="ITCOfficinaSans LT Book" pitchFamily="2" charset="0"/>
              </a:rPr>
              <a:t>Weerth</a:t>
            </a:r>
            <a:r>
              <a:rPr lang="de-DE" sz="1200" dirty="0" smtClean="0">
                <a:latin typeface="ITCOfficinaSans LT Book" pitchFamily="2" charset="0"/>
              </a:rPr>
              <a:t>-Schule – </a:t>
            </a:r>
            <a:r>
              <a:rPr lang="de-DE" sz="1200" dirty="0" smtClean="0">
                <a:latin typeface="ITCOfficinaSans LT Book" pitchFamily="2" charset="0"/>
              </a:rPr>
              <a:t>Präsentation Planung</a:t>
            </a:r>
            <a:endParaRPr lang="de-DE" sz="1200" dirty="0" smtClean="0">
              <a:latin typeface="ITCOfficinaSans LT Book" pitchFamily="2" charset="0"/>
            </a:endParaRPr>
          </a:p>
          <a:p>
            <a:r>
              <a:rPr lang="de-DE" sz="1200" dirty="0" smtClean="0">
                <a:latin typeface="ITCOfficinaSans LT Book" pitchFamily="2" charset="0"/>
              </a:rPr>
              <a:t>Bauherr: Stadt Detmold</a:t>
            </a:r>
            <a:endParaRPr lang="de-DE" sz="1200" dirty="0">
              <a:latin typeface="ITCOfficinaSans LT Book" pitchFamily="2" charset="0"/>
            </a:endParaRPr>
          </a:p>
        </p:txBody>
      </p:sp>
      <p:pic>
        <p:nvPicPr>
          <p:cNvPr id="6" name="Grafik 5" descr="grundriss flächen-page-00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468560" y="44625"/>
            <a:ext cx="7948009" cy="5616623"/>
          </a:xfrm>
          <a:prstGeom prst="rect">
            <a:avLst/>
          </a:prstGeom>
        </p:spPr>
      </p:pic>
      <p:sp>
        <p:nvSpPr>
          <p:cNvPr id="8" name="Rechteck 7"/>
          <p:cNvSpPr/>
          <p:nvPr/>
        </p:nvSpPr>
        <p:spPr>
          <a:xfrm>
            <a:off x="6660232" y="764704"/>
            <a:ext cx="2448272" cy="461664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tabLst>
                <a:tab pos="2339975" algn="dec"/>
              </a:tabLst>
            </a:pPr>
            <a:r>
              <a:rPr lang="de-DE" sz="12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Bruttogrundfläche </a:t>
            </a:r>
            <a:r>
              <a:rPr lang="de-DE" sz="12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(BGF):</a:t>
            </a:r>
            <a:endParaRPr lang="de-DE" sz="6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339975" algn="dec"/>
              </a:tabLst>
            </a:pPr>
            <a:r>
              <a:rPr lang="de-DE" sz="12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BGF	</a:t>
            </a:r>
            <a:r>
              <a:rPr lang="de-DE" sz="1200" b="1" u="sng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386,70m²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339975" algn="dec"/>
              </a:tabLst>
            </a:pPr>
            <a:endParaRPr lang="de-DE" sz="1200" b="1" u="sng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339975" algn="dec"/>
              </a:tabLst>
            </a:pPr>
            <a:r>
              <a:rPr lang="de-DE" sz="12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Konstruktionsgrundfläche (KGF):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339975" algn="dec"/>
              </a:tabLst>
            </a:pPr>
            <a:r>
              <a:rPr lang="de-DE" sz="12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KGF	</a:t>
            </a:r>
            <a:r>
              <a:rPr lang="de-DE" sz="1200" b="1" u="sng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39,33m²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339975" algn="dec"/>
              </a:tabLst>
            </a:pPr>
            <a:endParaRPr lang="de-DE" sz="1200" b="1" u="sng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339975" algn="dec"/>
              </a:tabLst>
            </a:pPr>
            <a:r>
              <a:rPr lang="de-DE" sz="12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Nettoraumfläche (NRF):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339975" algn="dec"/>
              </a:tabLst>
            </a:pPr>
            <a:r>
              <a:rPr lang="de-DE" sz="12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NRF	</a:t>
            </a:r>
            <a:r>
              <a:rPr lang="de-DE" sz="1200" b="1" u="sng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347,37m²</a:t>
            </a:r>
            <a:endParaRPr lang="de-DE" sz="6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339975" algn="dec"/>
              </a:tabLst>
            </a:pPr>
            <a:endParaRPr lang="de-DE" sz="6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339975" algn="dec"/>
              </a:tabLst>
            </a:pPr>
            <a:r>
              <a:rPr lang="de-DE" sz="12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Nutzungsfläche</a:t>
            </a:r>
            <a:r>
              <a:rPr lang="de-DE" sz="12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de-DE" sz="12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NU</a:t>
            </a:r>
            <a:r>
              <a:rPr lang="de-DE" sz="12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F</a:t>
            </a:r>
            <a:r>
              <a:rPr lang="de-DE" sz="12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)</a:t>
            </a:r>
            <a:endParaRPr lang="de-DE" sz="6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339975" algn="dec"/>
              </a:tabLst>
            </a:pPr>
            <a:r>
              <a:rPr lang="de-DE" sz="12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Klassenraum 1	62,07m²</a:t>
            </a:r>
            <a:endParaRPr lang="de-DE" sz="6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339975" algn="dec"/>
              </a:tabLst>
            </a:pPr>
            <a:r>
              <a:rPr lang="de-DE" sz="12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Klassenraum 2	</a:t>
            </a:r>
            <a:r>
              <a:rPr lang="de-DE" sz="12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66,16m²</a:t>
            </a:r>
            <a:endParaRPr lang="de-DE" sz="6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339975" algn="dec"/>
              </a:tabLst>
            </a:pPr>
            <a:r>
              <a:rPr lang="de-DE" sz="12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Speiseraum</a:t>
            </a:r>
            <a:r>
              <a:rPr lang="de-DE" sz="12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de-DE" sz="12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129,78m²</a:t>
            </a:r>
            <a:endParaRPr lang="de-DE" sz="6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339975" algn="dec"/>
              </a:tabLst>
            </a:pPr>
            <a:r>
              <a:rPr lang="de-DE" sz="12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OGS-Büro	</a:t>
            </a:r>
            <a:r>
              <a:rPr lang="de-DE" sz="12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16,05m²</a:t>
            </a:r>
            <a:endParaRPr lang="de-DE" sz="6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tabLst>
                <a:tab pos="2339975" algn="dec"/>
              </a:tabLst>
            </a:pPr>
            <a:r>
              <a:rPr lang="de-DE" sz="12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Lager	12,85m²</a:t>
            </a:r>
            <a:endParaRPr lang="de-DE" sz="6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tabLst>
                <a:tab pos="2339975" algn="dec"/>
              </a:tabLst>
            </a:pPr>
            <a:r>
              <a:rPr lang="de-DE" sz="12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Putzmittelraum	</a:t>
            </a:r>
            <a:r>
              <a:rPr lang="de-DE" sz="12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5,63m²</a:t>
            </a:r>
            <a:endParaRPr lang="de-DE" sz="6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339975" algn="dec"/>
              </a:tabLst>
            </a:pPr>
            <a:r>
              <a:rPr lang="de-DE" sz="12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WC-Mädchen</a:t>
            </a:r>
            <a:r>
              <a:rPr lang="de-DE" sz="12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de-DE" sz="12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8,91m²</a:t>
            </a:r>
            <a:endParaRPr lang="de-DE" sz="6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339975" algn="dec"/>
              </a:tabLst>
            </a:pPr>
            <a:r>
              <a:rPr lang="de-DE" sz="12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WC barrierefrei	6,00m²</a:t>
            </a:r>
            <a:endParaRPr lang="de-DE" sz="6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339975" algn="dec"/>
              </a:tabLst>
            </a:pPr>
            <a:r>
              <a:rPr lang="de-DE" sz="12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WC Jungen	</a:t>
            </a:r>
            <a:r>
              <a:rPr lang="de-DE" sz="12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7,41m²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339975" algn="dec"/>
              </a:tabLst>
            </a:pPr>
            <a:r>
              <a:rPr lang="de-DE" sz="12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Summe NUF	</a:t>
            </a:r>
            <a:r>
              <a:rPr lang="de-DE" sz="1200" b="1" u="sng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314,86m²</a:t>
            </a:r>
            <a:endParaRPr lang="de-DE" sz="600" b="1" u="sng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339975" algn="dec"/>
              </a:tabLst>
            </a:pPr>
            <a:endParaRPr lang="de-DE" sz="12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339975" algn="dec"/>
              </a:tabLst>
            </a:pPr>
            <a:r>
              <a:rPr lang="de-DE" sz="12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Verkehrsfläche </a:t>
            </a:r>
            <a:r>
              <a:rPr lang="de-DE" sz="12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(VF):</a:t>
            </a:r>
            <a:endParaRPr lang="de-DE" sz="6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339975" algn="dec"/>
              </a:tabLst>
            </a:pPr>
            <a:r>
              <a:rPr lang="de-DE" sz="12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Flur	</a:t>
            </a:r>
            <a:r>
              <a:rPr lang="de-DE" sz="12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29,36m²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339975" algn="dec"/>
              </a:tabLst>
            </a:pPr>
            <a:r>
              <a:rPr lang="de-DE" sz="12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Eingangsbereich	3,15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339975" algn="dec"/>
              </a:tabLst>
            </a:pPr>
            <a:r>
              <a:rPr lang="de-DE" sz="12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Summe VF	</a:t>
            </a:r>
            <a:r>
              <a:rPr lang="de-DE" sz="1200" b="1" u="sng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32,51</a:t>
            </a:r>
            <a:endParaRPr lang="de-DE" sz="600" b="1" u="sng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 descr="grundriss-page-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64096" y="476672"/>
            <a:ext cx="7884368" cy="5578532"/>
          </a:xfrm>
          <a:prstGeom prst="rect">
            <a:avLst/>
          </a:prstGeom>
        </p:spPr>
      </p:pic>
      <p:pic>
        <p:nvPicPr>
          <p:cNvPr id="2" name="Grafik 1" descr="Büro4 Logo sw Outline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00811" y="6309320"/>
            <a:ext cx="924837" cy="576064"/>
          </a:xfrm>
          <a:prstGeom prst="rect">
            <a:avLst/>
          </a:prstGeom>
        </p:spPr>
      </p:pic>
      <p:sp>
        <p:nvSpPr>
          <p:cNvPr id="3" name="Textfeld 2"/>
          <p:cNvSpPr txBox="1"/>
          <p:nvPr/>
        </p:nvSpPr>
        <p:spPr>
          <a:xfrm>
            <a:off x="35496" y="6423719"/>
            <a:ext cx="5904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>
                <a:latin typeface="ITCOfficinaSans LT Book" pitchFamily="2" charset="0"/>
              </a:rPr>
              <a:t>Neubau </a:t>
            </a:r>
            <a:r>
              <a:rPr lang="de-DE" sz="1200" dirty="0" smtClean="0">
                <a:latin typeface="ITCOfficinaSans LT Book" pitchFamily="2" charset="0"/>
              </a:rPr>
              <a:t>Mehrzweckgebäude </a:t>
            </a:r>
            <a:r>
              <a:rPr lang="de-DE" sz="1200" dirty="0" smtClean="0">
                <a:latin typeface="ITCOfficinaSans LT Book" pitchFamily="2" charset="0"/>
              </a:rPr>
              <a:t> </a:t>
            </a:r>
            <a:r>
              <a:rPr lang="de-DE" sz="1200" dirty="0" smtClean="0">
                <a:latin typeface="ITCOfficinaSans LT Book" pitchFamily="2" charset="0"/>
              </a:rPr>
              <a:t>Bildungshaus </a:t>
            </a:r>
            <a:r>
              <a:rPr lang="de-DE" sz="1200" dirty="0" err="1" smtClean="0">
                <a:latin typeface="ITCOfficinaSans LT Book" pitchFamily="2" charset="0"/>
              </a:rPr>
              <a:t>Weerth</a:t>
            </a:r>
            <a:r>
              <a:rPr lang="de-DE" sz="1200" dirty="0" smtClean="0">
                <a:latin typeface="ITCOfficinaSans LT Book" pitchFamily="2" charset="0"/>
              </a:rPr>
              <a:t>-Schule – Präsentation </a:t>
            </a:r>
            <a:r>
              <a:rPr lang="de-DE" sz="1200" dirty="0" smtClean="0">
                <a:latin typeface="ITCOfficinaSans LT Book" pitchFamily="2" charset="0"/>
              </a:rPr>
              <a:t>Planung</a:t>
            </a:r>
            <a:endParaRPr lang="de-DE" sz="1200" dirty="0" smtClean="0">
              <a:latin typeface="ITCOfficinaSans LT Book" pitchFamily="2" charset="0"/>
            </a:endParaRPr>
          </a:p>
          <a:p>
            <a:r>
              <a:rPr lang="de-DE" sz="1200" dirty="0" smtClean="0">
                <a:latin typeface="ITCOfficinaSans LT Book" pitchFamily="2" charset="0"/>
              </a:rPr>
              <a:t>Bauherr: Stadt Detmold</a:t>
            </a:r>
            <a:endParaRPr lang="de-DE" sz="1200" dirty="0">
              <a:latin typeface="ITCOfficinaSans LT Book" pitchFamily="2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467544" y="116632"/>
            <a:ext cx="3960440" cy="11079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1200" dirty="0" smtClean="0"/>
              <a:t>Speiseraum mit Ausgabeküche</a:t>
            </a:r>
            <a:r>
              <a:rPr lang="de-DE" sz="1200" dirty="0" smtClean="0"/>
              <a:t>:</a:t>
            </a:r>
            <a:endParaRPr lang="de-DE" sz="1200" dirty="0" smtClean="0"/>
          </a:p>
          <a:p>
            <a:pPr>
              <a:buFont typeface="Arial" pitchFamily="34" charset="0"/>
              <a:buChar char="•"/>
            </a:pPr>
            <a:r>
              <a:rPr lang="de-DE" sz="1200" dirty="0" smtClean="0"/>
              <a:t>M</a:t>
            </a:r>
            <a:r>
              <a:rPr lang="de-DE" sz="1200" dirty="0" smtClean="0"/>
              <a:t>öblierung </a:t>
            </a:r>
            <a:r>
              <a:rPr lang="de-DE" sz="1200" dirty="0" smtClean="0"/>
              <a:t>mit </a:t>
            </a:r>
            <a:r>
              <a:rPr lang="de-DE" sz="1200" dirty="0" smtClean="0"/>
              <a:t>78</a:t>
            </a:r>
            <a:r>
              <a:rPr lang="de-DE" sz="1200" dirty="0" smtClean="0"/>
              <a:t> </a:t>
            </a:r>
            <a:r>
              <a:rPr lang="de-DE" sz="1200" dirty="0" smtClean="0"/>
              <a:t>Sitzplätzen für </a:t>
            </a:r>
            <a:r>
              <a:rPr lang="de-DE" sz="1200" dirty="0" smtClean="0"/>
              <a:t>das Mittagsessen</a:t>
            </a:r>
            <a:endParaRPr lang="de-DE" sz="1200" dirty="0" smtClean="0"/>
          </a:p>
          <a:p>
            <a:pPr>
              <a:buFont typeface="Arial" pitchFamily="34" charset="0"/>
              <a:buChar char="•"/>
            </a:pPr>
            <a:r>
              <a:rPr lang="de-DE" sz="1200" dirty="0" smtClean="0"/>
              <a:t>Tägliche Abwicklung von bis zu 100 Schüleressen in mehreren Schichten</a:t>
            </a:r>
          </a:p>
          <a:p>
            <a:endParaRPr lang="de-DE" dirty="0"/>
          </a:p>
        </p:txBody>
      </p:sp>
      <p:cxnSp>
        <p:nvCxnSpPr>
          <p:cNvPr id="7" name="Gerade Verbindung 6"/>
          <p:cNvCxnSpPr>
            <a:stCxn id="5" idx="2"/>
          </p:cNvCxnSpPr>
          <p:nvPr/>
        </p:nvCxnSpPr>
        <p:spPr>
          <a:xfrm>
            <a:off x="2447764" y="1224628"/>
            <a:ext cx="828092" cy="105224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feld 7"/>
          <p:cNvSpPr txBox="1"/>
          <p:nvPr/>
        </p:nvSpPr>
        <p:spPr>
          <a:xfrm>
            <a:off x="467544" y="5229200"/>
            <a:ext cx="4557273" cy="101566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de-DE" sz="1200" dirty="0" smtClean="0"/>
              <a:t>Mehrzweck-Klassenräume</a:t>
            </a:r>
            <a:r>
              <a:rPr lang="de-DE" sz="1200" dirty="0" smtClean="0"/>
              <a:t>:</a:t>
            </a:r>
          </a:p>
          <a:p>
            <a:r>
              <a:rPr lang="de-DE" sz="1200" dirty="0" smtClean="0"/>
              <a:t>13 Schülertische 120x50cm, 1 Lehrertisch 120x60cm, Klassenschrank, </a:t>
            </a:r>
          </a:p>
          <a:p>
            <a:r>
              <a:rPr lang="de-DE" sz="1200" dirty="0" smtClean="0"/>
              <a:t>3 Regalschränke,</a:t>
            </a:r>
          </a:p>
          <a:p>
            <a:r>
              <a:rPr lang="de-DE" sz="1200" dirty="0" smtClean="0"/>
              <a:t>2 </a:t>
            </a:r>
            <a:r>
              <a:rPr lang="de-DE" sz="1200" dirty="0" err="1" smtClean="0"/>
              <a:t>Ranzenregale</a:t>
            </a:r>
            <a:r>
              <a:rPr lang="de-DE" sz="1200" dirty="0" smtClean="0"/>
              <a:t>, 2 Regale für Eigentumsboxen</a:t>
            </a:r>
          </a:p>
          <a:p>
            <a:r>
              <a:rPr lang="de-DE" sz="1200" dirty="0" smtClean="0"/>
              <a:t>Klapptafel an Pylonen 4m Breite</a:t>
            </a:r>
            <a:endParaRPr lang="de-DE" sz="1200" dirty="0"/>
          </a:p>
        </p:txBody>
      </p:sp>
      <p:cxnSp>
        <p:nvCxnSpPr>
          <p:cNvPr id="10" name="Gerade Verbindung 9"/>
          <p:cNvCxnSpPr>
            <a:stCxn id="8" idx="0"/>
          </p:cNvCxnSpPr>
          <p:nvPr/>
        </p:nvCxnSpPr>
        <p:spPr>
          <a:xfrm flipV="1">
            <a:off x="2746181" y="3933056"/>
            <a:ext cx="673691" cy="129614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11"/>
          <p:cNvCxnSpPr>
            <a:stCxn id="8" idx="0"/>
          </p:cNvCxnSpPr>
          <p:nvPr/>
        </p:nvCxnSpPr>
        <p:spPr>
          <a:xfrm flipV="1">
            <a:off x="2746181" y="3933056"/>
            <a:ext cx="1681803" cy="129614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feld 12"/>
          <p:cNvSpPr txBox="1"/>
          <p:nvPr/>
        </p:nvSpPr>
        <p:spPr>
          <a:xfrm>
            <a:off x="5148064" y="188640"/>
            <a:ext cx="2376263" cy="83099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1200" dirty="0" smtClean="0"/>
              <a:t>Lager:</a:t>
            </a:r>
          </a:p>
          <a:p>
            <a:r>
              <a:rPr lang="de-DE" sz="1200" dirty="0" smtClean="0"/>
              <a:t>Als Stuhllager für Stapelstühle in Stapeln zwischen 8 und 10 </a:t>
            </a:r>
            <a:r>
              <a:rPr lang="de-DE" sz="1200" dirty="0" smtClean="0"/>
              <a:t>Stühlen o.ä.</a:t>
            </a:r>
            <a:endParaRPr lang="de-DE" sz="1200" dirty="0"/>
          </a:p>
        </p:txBody>
      </p:sp>
      <p:cxnSp>
        <p:nvCxnSpPr>
          <p:cNvPr id="15" name="Gerade Verbindung 14"/>
          <p:cNvCxnSpPr>
            <a:stCxn id="13" idx="2"/>
          </p:cNvCxnSpPr>
          <p:nvPr/>
        </p:nvCxnSpPr>
        <p:spPr>
          <a:xfrm flipH="1">
            <a:off x="5868144" y="1019637"/>
            <a:ext cx="468052" cy="111321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feld 15"/>
          <p:cNvSpPr txBox="1"/>
          <p:nvPr/>
        </p:nvSpPr>
        <p:spPr>
          <a:xfrm>
            <a:off x="7164288" y="3717032"/>
            <a:ext cx="1648785" cy="83099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de-DE" sz="1200" dirty="0" smtClean="0"/>
              <a:t>Flur:</a:t>
            </a:r>
          </a:p>
          <a:p>
            <a:r>
              <a:rPr lang="de-DE" sz="1200" dirty="0" smtClean="0"/>
              <a:t>2 Schuregale pro Klasse</a:t>
            </a:r>
          </a:p>
          <a:p>
            <a:r>
              <a:rPr lang="de-DE" sz="1200" dirty="0" smtClean="0"/>
              <a:t>in Verbindung mit </a:t>
            </a:r>
          </a:p>
          <a:p>
            <a:r>
              <a:rPr lang="de-DE" sz="1200" dirty="0" smtClean="0"/>
              <a:t>Garderobe</a:t>
            </a:r>
            <a:endParaRPr lang="de-DE" sz="1200" dirty="0"/>
          </a:p>
        </p:txBody>
      </p:sp>
      <p:cxnSp>
        <p:nvCxnSpPr>
          <p:cNvPr id="18" name="Gerade Verbindung 17"/>
          <p:cNvCxnSpPr>
            <a:stCxn id="16" idx="1"/>
          </p:cNvCxnSpPr>
          <p:nvPr/>
        </p:nvCxnSpPr>
        <p:spPr>
          <a:xfrm flipH="1" flipV="1">
            <a:off x="5364088" y="3645024"/>
            <a:ext cx="1800200" cy="48750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 descr="Büro4 Logo sw Outline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00811" y="6309320"/>
            <a:ext cx="924837" cy="576064"/>
          </a:xfrm>
          <a:prstGeom prst="rect">
            <a:avLst/>
          </a:prstGeom>
        </p:spPr>
      </p:pic>
      <p:sp>
        <p:nvSpPr>
          <p:cNvPr id="3" name="Textfeld 2"/>
          <p:cNvSpPr txBox="1"/>
          <p:nvPr/>
        </p:nvSpPr>
        <p:spPr>
          <a:xfrm>
            <a:off x="35496" y="6423719"/>
            <a:ext cx="56166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>
                <a:latin typeface="ITCOfficinaSans LT Book" pitchFamily="2" charset="0"/>
              </a:rPr>
              <a:t>Neubau </a:t>
            </a:r>
            <a:r>
              <a:rPr lang="de-DE" sz="1200" dirty="0" smtClean="0">
                <a:latin typeface="ITCOfficinaSans LT Book" pitchFamily="2" charset="0"/>
              </a:rPr>
              <a:t>Mehrzweckgebäude</a:t>
            </a:r>
            <a:r>
              <a:rPr lang="de-DE" sz="1200" dirty="0" smtClean="0">
                <a:latin typeface="ITCOfficinaSans LT Book" pitchFamily="2" charset="0"/>
              </a:rPr>
              <a:t> </a:t>
            </a:r>
            <a:r>
              <a:rPr lang="de-DE" sz="1200" dirty="0" smtClean="0">
                <a:latin typeface="ITCOfficinaSans LT Book" pitchFamily="2" charset="0"/>
              </a:rPr>
              <a:t>Bildungshaus </a:t>
            </a:r>
            <a:r>
              <a:rPr lang="de-DE" sz="1200" dirty="0" err="1" smtClean="0">
                <a:latin typeface="ITCOfficinaSans LT Book" pitchFamily="2" charset="0"/>
              </a:rPr>
              <a:t>Weerth</a:t>
            </a:r>
            <a:r>
              <a:rPr lang="de-DE" sz="1200" dirty="0" smtClean="0">
                <a:latin typeface="ITCOfficinaSans LT Book" pitchFamily="2" charset="0"/>
              </a:rPr>
              <a:t>-Schule – Präsentation </a:t>
            </a:r>
            <a:r>
              <a:rPr lang="de-DE" sz="1200" dirty="0" smtClean="0">
                <a:latin typeface="ITCOfficinaSans LT Book" pitchFamily="2" charset="0"/>
              </a:rPr>
              <a:t>Planung</a:t>
            </a:r>
            <a:endParaRPr lang="de-DE" sz="1200" dirty="0" smtClean="0">
              <a:latin typeface="ITCOfficinaSans LT Book" pitchFamily="2" charset="0"/>
            </a:endParaRPr>
          </a:p>
          <a:p>
            <a:r>
              <a:rPr lang="de-DE" sz="1200" dirty="0" smtClean="0">
                <a:latin typeface="ITCOfficinaSans LT Book" pitchFamily="2" charset="0"/>
              </a:rPr>
              <a:t>Bauherr: Stadt Detmold</a:t>
            </a:r>
            <a:endParaRPr lang="de-DE" sz="1200" dirty="0">
              <a:latin typeface="ITCOfficinaSans LT Book" pitchFamily="2" charset="0"/>
            </a:endParaRPr>
          </a:p>
        </p:txBody>
      </p:sp>
      <p:pic>
        <p:nvPicPr>
          <p:cNvPr id="6" name="Grafik 5" descr="gesamtansichten-page-00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0771" y="0"/>
            <a:ext cx="8033637" cy="63164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 descr="Büro4 Logo sw Outline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00811" y="6309320"/>
            <a:ext cx="924837" cy="576064"/>
          </a:xfrm>
          <a:prstGeom prst="rect">
            <a:avLst/>
          </a:prstGeom>
        </p:spPr>
      </p:pic>
      <p:sp>
        <p:nvSpPr>
          <p:cNvPr id="3" name="Textfeld 2"/>
          <p:cNvSpPr txBox="1"/>
          <p:nvPr/>
        </p:nvSpPr>
        <p:spPr>
          <a:xfrm>
            <a:off x="35496" y="6423719"/>
            <a:ext cx="65527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>
                <a:latin typeface="ITCOfficinaSans LT Book" pitchFamily="2" charset="0"/>
              </a:rPr>
              <a:t>Neubau </a:t>
            </a:r>
            <a:r>
              <a:rPr lang="de-DE" sz="1200" dirty="0" smtClean="0">
                <a:latin typeface="ITCOfficinaSans LT Book" pitchFamily="2" charset="0"/>
              </a:rPr>
              <a:t>Mehrzweckgebäude</a:t>
            </a:r>
            <a:r>
              <a:rPr lang="de-DE" sz="1200" dirty="0" smtClean="0">
                <a:latin typeface="ITCOfficinaSans LT Book" pitchFamily="2" charset="0"/>
              </a:rPr>
              <a:t> </a:t>
            </a:r>
            <a:r>
              <a:rPr lang="de-DE" sz="1200" dirty="0" smtClean="0">
                <a:latin typeface="ITCOfficinaSans LT Book" pitchFamily="2" charset="0"/>
              </a:rPr>
              <a:t>Bildungshaus </a:t>
            </a:r>
            <a:r>
              <a:rPr lang="de-DE" sz="1200" dirty="0" err="1" smtClean="0">
                <a:latin typeface="ITCOfficinaSans LT Book" pitchFamily="2" charset="0"/>
              </a:rPr>
              <a:t>Weerth</a:t>
            </a:r>
            <a:r>
              <a:rPr lang="de-DE" sz="1200" dirty="0" smtClean="0">
                <a:latin typeface="ITCOfficinaSans LT Book" pitchFamily="2" charset="0"/>
              </a:rPr>
              <a:t>-Schule – Präsentation </a:t>
            </a:r>
            <a:r>
              <a:rPr lang="de-DE" sz="1200" dirty="0" smtClean="0">
                <a:latin typeface="ITCOfficinaSans LT Book" pitchFamily="2" charset="0"/>
              </a:rPr>
              <a:t>Planung</a:t>
            </a:r>
            <a:endParaRPr lang="de-DE" sz="1200" dirty="0" smtClean="0">
              <a:latin typeface="ITCOfficinaSans LT Book" pitchFamily="2" charset="0"/>
            </a:endParaRPr>
          </a:p>
          <a:p>
            <a:r>
              <a:rPr lang="de-DE" sz="1200" dirty="0" smtClean="0">
                <a:latin typeface="ITCOfficinaSans LT Book" pitchFamily="2" charset="0"/>
              </a:rPr>
              <a:t>Bauherr: Stadt Detmold</a:t>
            </a:r>
            <a:endParaRPr lang="de-DE" sz="1200" dirty="0">
              <a:latin typeface="ITCOfficinaSans LT Book" pitchFamily="2" charset="0"/>
            </a:endParaRPr>
          </a:p>
        </p:txBody>
      </p:sp>
      <p:pic>
        <p:nvPicPr>
          <p:cNvPr id="6" name="Grafik 5" descr="anischten02-page-00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-27384"/>
            <a:ext cx="9144000" cy="48684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 descr="Büro4 Logo sw Outline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00811" y="6309320"/>
            <a:ext cx="924837" cy="576064"/>
          </a:xfrm>
          <a:prstGeom prst="rect">
            <a:avLst/>
          </a:prstGeom>
        </p:spPr>
      </p:pic>
      <p:sp>
        <p:nvSpPr>
          <p:cNvPr id="3" name="Textfeld 2"/>
          <p:cNvSpPr txBox="1"/>
          <p:nvPr/>
        </p:nvSpPr>
        <p:spPr>
          <a:xfrm>
            <a:off x="35496" y="6423719"/>
            <a:ext cx="65527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>
                <a:latin typeface="ITCOfficinaSans LT Book" pitchFamily="2" charset="0"/>
              </a:rPr>
              <a:t>Neubau </a:t>
            </a:r>
            <a:r>
              <a:rPr lang="de-DE" sz="1200" dirty="0" smtClean="0">
                <a:latin typeface="ITCOfficinaSans LT Book" pitchFamily="2" charset="0"/>
              </a:rPr>
              <a:t>Mehrzweckgebäude</a:t>
            </a:r>
            <a:r>
              <a:rPr lang="de-DE" sz="1200" dirty="0" smtClean="0">
                <a:latin typeface="ITCOfficinaSans LT Book" pitchFamily="2" charset="0"/>
              </a:rPr>
              <a:t> </a:t>
            </a:r>
            <a:r>
              <a:rPr lang="de-DE" sz="1200" dirty="0" smtClean="0">
                <a:latin typeface="ITCOfficinaSans LT Book" pitchFamily="2" charset="0"/>
              </a:rPr>
              <a:t>Bildungshaus </a:t>
            </a:r>
            <a:r>
              <a:rPr lang="de-DE" sz="1200" dirty="0" err="1" smtClean="0">
                <a:latin typeface="ITCOfficinaSans LT Book" pitchFamily="2" charset="0"/>
              </a:rPr>
              <a:t>Weerth</a:t>
            </a:r>
            <a:r>
              <a:rPr lang="de-DE" sz="1200" dirty="0" smtClean="0">
                <a:latin typeface="ITCOfficinaSans LT Book" pitchFamily="2" charset="0"/>
              </a:rPr>
              <a:t>-Schule – Präsentation </a:t>
            </a:r>
            <a:r>
              <a:rPr lang="de-DE" sz="1200" dirty="0" smtClean="0">
                <a:latin typeface="ITCOfficinaSans LT Book" pitchFamily="2" charset="0"/>
              </a:rPr>
              <a:t>Planung</a:t>
            </a:r>
            <a:endParaRPr lang="de-DE" sz="1200" dirty="0" smtClean="0">
              <a:latin typeface="ITCOfficinaSans LT Book" pitchFamily="2" charset="0"/>
            </a:endParaRPr>
          </a:p>
          <a:p>
            <a:r>
              <a:rPr lang="de-DE" sz="1200" dirty="0" smtClean="0">
                <a:latin typeface="ITCOfficinaSans LT Book" pitchFamily="2" charset="0"/>
              </a:rPr>
              <a:t>Bauherr: Stadt Detmold</a:t>
            </a:r>
            <a:endParaRPr lang="de-DE" sz="1200" dirty="0">
              <a:latin typeface="ITCOfficinaSans LT Book" pitchFamily="2" charset="0"/>
            </a:endParaRPr>
          </a:p>
        </p:txBody>
      </p:sp>
      <p:pic>
        <p:nvPicPr>
          <p:cNvPr id="5" name="Grafik 4" descr="ansichten01-page-00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-27384"/>
            <a:ext cx="9144000" cy="49114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 descr="schnitta-a-page-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832" y="-1035496"/>
            <a:ext cx="8784336" cy="5913120"/>
          </a:xfrm>
          <a:prstGeom prst="rect">
            <a:avLst/>
          </a:prstGeom>
        </p:spPr>
      </p:pic>
      <p:pic>
        <p:nvPicPr>
          <p:cNvPr id="2" name="Grafik 1" descr="Büro4 Logo sw Outline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00811" y="6309320"/>
            <a:ext cx="924837" cy="576064"/>
          </a:xfrm>
          <a:prstGeom prst="rect">
            <a:avLst/>
          </a:prstGeom>
        </p:spPr>
      </p:pic>
      <p:sp>
        <p:nvSpPr>
          <p:cNvPr id="3" name="Textfeld 2"/>
          <p:cNvSpPr txBox="1"/>
          <p:nvPr/>
        </p:nvSpPr>
        <p:spPr>
          <a:xfrm>
            <a:off x="35496" y="6423719"/>
            <a:ext cx="5976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>
                <a:latin typeface="ITCOfficinaSans LT Book" pitchFamily="2" charset="0"/>
              </a:rPr>
              <a:t>Neubau </a:t>
            </a:r>
            <a:r>
              <a:rPr lang="de-DE" sz="1200" dirty="0" smtClean="0">
                <a:latin typeface="ITCOfficinaSans LT Book" pitchFamily="2" charset="0"/>
              </a:rPr>
              <a:t>Mehrzweckgebäude</a:t>
            </a:r>
            <a:r>
              <a:rPr lang="de-DE" sz="1200" dirty="0" smtClean="0">
                <a:latin typeface="ITCOfficinaSans LT Book" pitchFamily="2" charset="0"/>
              </a:rPr>
              <a:t> </a:t>
            </a:r>
            <a:r>
              <a:rPr lang="de-DE" sz="1200" dirty="0" smtClean="0">
                <a:latin typeface="ITCOfficinaSans LT Book" pitchFamily="2" charset="0"/>
              </a:rPr>
              <a:t>Bildungshaus </a:t>
            </a:r>
            <a:r>
              <a:rPr lang="de-DE" sz="1200" dirty="0" err="1" smtClean="0">
                <a:latin typeface="ITCOfficinaSans LT Book" pitchFamily="2" charset="0"/>
              </a:rPr>
              <a:t>Weerth</a:t>
            </a:r>
            <a:r>
              <a:rPr lang="de-DE" sz="1200" dirty="0" smtClean="0">
                <a:latin typeface="ITCOfficinaSans LT Book" pitchFamily="2" charset="0"/>
              </a:rPr>
              <a:t>-Schule – Präsentation </a:t>
            </a:r>
            <a:r>
              <a:rPr lang="de-DE" sz="1200" dirty="0" smtClean="0">
                <a:latin typeface="ITCOfficinaSans LT Book" pitchFamily="2" charset="0"/>
              </a:rPr>
              <a:t>Planung</a:t>
            </a:r>
            <a:endParaRPr lang="de-DE" sz="1200" dirty="0" smtClean="0">
              <a:latin typeface="ITCOfficinaSans LT Book" pitchFamily="2" charset="0"/>
            </a:endParaRPr>
          </a:p>
          <a:p>
            <a:r>
              <a:rPr lang="de-DE" sz="1200" dirty="0" smtClean="0">
                <a:latin typeface="ITCOfficinaSans LT Book" pitchFamily="2" charset="0"/>
              </a:rPr>
              <a:t>Bauherr: Stadt Detmold</a:t>
            </a:r>
            <a:endParaRPr lang="de-DE" sz="1200" dirty="0">
              <a:latin typeface="ITCOfficinaSans LT Book" pitchFamily="2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323528" y="5086925"/>
            <a:ext cx="5472608" cy="646331"/>
          </a:xfrm>
          <a:prstGeom prst="rect">
            <a:avLst/>
          </a:prstGeom>
          <a:noFill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de-DE" sz="1200" dirty="0" smtClean="0"/>
              <a:t>Lichte </a:t>
            </a:r>
            <a:r>
              <a:rPr lang="de-DE" sz="1200" dirty="0" smtClean="0"/>
              <a:t>Deckenhöhe von 3,50m in Klassenräumen und im </a:t>
            </a:r>
            <a:r>
              <a:rPr lang="de-DE" sz="1200" dirty="0" smtClean="0"/>
              <a:t>Speiseraum</a:t>
            </a:r>
            <a:endParaRPr lang="de-DE" sz="1200" dirty="0" smtClean="0"/>
          </a:p>
          <a:p>
            <a:pPr>
              <a:buFont typeface="Arial" pitchFamily="34" charset="0"/>
              <a:buChar char="•"/>
            </a:pPr>
            <a:r>
              <a:rPr lang="de-DE" sz="1200" dirty="0" smtClean="0"/>
              <a:t>Gründung in Teilbereichen auf vorh. Fundamente des bestehenden </a:t>
            </a:r>
            <a:r>
              <a:rPr lang="de-DE" sz="1200" dirty="0" smtClean="0"/>
              <a:t>Pavillons, teilweise auf s</a:t>
            </a:r>
            <a:r>
              <a:rPr lang="de-DE" sz="1200" dirty="0" smtClean="0"/>
              <a:t>ogenannten Mikropfählen</a:t>
            </a:r>
            <a:endParaRPr lang="de-DE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 descr="Büro4 Logo sw Outline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00811" y="6309320"/>
            <a:ext cx="924837" cy="576064"/>
          </a:xfrm>
          <a:prstGeom prst="rect">
            <a:avLst/>
          </a:prstGeom>
        </p:spPr>
      </p:pic>
      <p:sp>
        <p:nvSpPr>
          <p:cNvPr id="3" name="Textfeld 2"/>
          <p:cNvSpPr txBox="1"/>
          <p:nvPr/>
        </p:nvSpPr>
        <p:spPr>
          <a:xfrm>
            <a:off x="35496" y="6423719"/>
            <a:ext cx="5976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>
                <a:latin typeface="ITCOfficinaSans LT Book" pitchFamily="2" charset="0"/>
              </a:rPr>
              <a:t>Neubau </a:t>
            </a:r>
            <a:r>
              <a:rPr lang="de-DE" sz="1200" dirty="0" smtClean="0">
                <a:latin typeface="ITCOfficinaSans LT Book" pitchFamily="2" charset="0"/>
              </a:rPr>
              <a:t>Mehrzweckgebäude</a:t>
            </a:r>
            <a:r>
              <a:rPr lang="de-DE" sz="1200" dirty="0" smtClean="0">
                <a:latin typeface="ITCOfficinaSans LT Book" pitchFamily="2" charset="0"/>
              </a:rPr>
              <a:t> </a:t>
            </a:r>
            <a:r>
              <a:rPr lang="de-DE" sz="1200" dirty="0" smtClean="0">
                <a:latin typeface="ITCOfficinaSans LT Book" pitchFamily="2" charset="0"/>
              </a:rPr>
              <a:t>Bildungshaus </a:t>
            </a:r>
            <a:r>
              <a:rPr lang="de-DE" sz="1200" dirty="0" err="1" smtClean="0">
                <a:latin typeface="ITCOfficinaSans LT Book" pitchFamily="2" charset="0"/>
              </a:rPr>
              <a:t>Weerth</a:t>
            </a:r>
            <a:r>
              <a:rPr lang="de-DE" sz="1200" dirty="0" smtClean="0">
                <a:latin typeface="ITCOfficinaSans LT Book" pitchFamily="2" charset="0"/>
              </a:rPr>
              <a:t>-Schule – Präsentation </a:t>
            </a:r>
            <a:r>
              <a:rPr lang="de-DE" sz="1200" dirty="0" smtClean="0">
                <a:latin typeface="ITCOfficinaSans LT Book" pitchFamily="2" charset="0"/>
              </a:rPr>
              <a:t>Planung</a:t>
            </a:r>
            <a:endParaRPr lang="de-DE" sz="1200" dirty="0" smtClean="0">
              <a:latin typeface="ITCOfficinaSans LT Book" pitchFamily="2" charset="0"/>
            </a:endParaRPr>
          </a:p>
          <a:p>
            <a:r>
              <a:rPr lang="de-DE" sz="1200" dirty="0" smtClean="0">
                <a:latin typeface="ITCOfficinaSans LT Book" pitchFamily="2" charset="0"/>
              </a:rPr>
              <a:t>Bauherr: Stadt Detmold</a:t>
            </a:r>
            <a:endParaRPr lang="de-DE" sz="1200" dirty="0">
              <a:latin typeface="ITCOfficinaSans LT Book" pitchFamily="2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323528" y="4581128"/>
            <a:ext cx="5472608" cy="646331"/>
          </a:xfrm>
          <a:prstGeom prst="rect">
            <a:avLst/>
          </a:prstGeom>
          <a:noFill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de-DE" sz="1200" dirty="0" smtClean="0"/>
              <a:t>Lichte </a:t>
            </a:r>
            <a:r>
              <a:rPr lang="de-DE" sz="1200" dirty="0" smtClean="0"/>
              <a:t>Deckenhöhe von 3,50m in Klassenräumen und im </a:t>
            </a:r>
            <a:r>
              <a:rPr lang="de-DE" sz="1200" dirty="0" smtClean="0"/>
              <a:t>Speiseraum, 3,00m im Büro und  in den WCs</a:t>
            </a:r>
            <a:endParaRPr lang="de-DE" sz="1200" dirty="0" smtClean="0"/>
          </a:p>
          <a:p>
            <a:pPr>
              <a:buFont typeface="Arial" pitchFamily="34" charset="0"/>
              <a:buChar char="•"/>
            </a:pPr>
            <a:r>
              <a:rPr lang="de-DE" sz="1200" dirty="0" smtClean="0"/>
              <a:t>Höhensprung in der Dachebene</a:t>
            </a:r>
            <a:endParaRPr lang="de-DE" sz="1200" dirty="0"/>
          </a:p>
        </p:txBody>
      </p:sp>
      <p:pic>
        <p:nvPicPr>
          <p:cNvPr id="7" name="Grafik 6" descr="schnittb-b-page-00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4624"/>
            <a:ext cx="9144000" cy="42277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323</Words>
  <Application>Microsoft Office PowerPoint</Application>
  <PresentationFormat>Bildschirmpräsentation (4:3)</PresentationFormat>
  <Paragraphs>99</Paragraphs>
  <Slides>11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12" baseType="lpstr">
      <vt:lpstr>Larissa-Design</vt:lpstr>
      <vt:lpstr>Folie 1</vt:lpstr>
      <vt:lpstr>Folie 2</vt:lpstr>
      <vt:lpstr>Folie 3</vt:lpstr>
      <vt:lpstr>Folie 4</vt:lpstr>
      <vt:lpstr>Folie 5</vt:lpstr>
      <vt:lpstr>Folie 6</vt:lpstr>
      <vt:lpstr>Folie 7</vt:lpstr>
      <vt:lpstr>Folie 8</vt:lpstr>
      <vt:lpstr>Folie 9</vt:lpstr>
      <vt:lpstr>Folie 10</vt:lpstr>
      <vt:lpstr>Folie 11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kuhn</dc:creator>
  <cp:lastModifiedBy>kuhn</cp:lastModifiedBy>
  <cp:revision>43</cp:revision>
  <dcterms:created xsi:type="dcterms:W3CDTF">2016-11-01T14:21:49Z</dcterms:created>
  <dcterms:modified xsi:type="dcterms:W3CDTF">2017-03-27T16:30:33Z</dcterms:modified>
</cp:coreProperties>
</file>